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402" r:id="rId3"/>
    <p:sldId id="465" r:id="rId4"/>
    <p:sldId id="466" r:id="rId5"/>
    <p:sldId id="467" r:id="rId6"/>
    <p:sldId id="468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464" r:id="rId55"/>
    <p:sldId id="416" r:id="rId56"/>
    <p:sldId id="400" r:id="rId57"/>
    <p:sldId id="399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trings" id="{FFABAE1C-6DD7-4C2C-8F4E-4384CCAFF100}">
          <p14:sldIdLst>
            <p14:sldId id="467"/>
            <p14:sldId id="468"/>
            <p14:sldId id="470"/>
          </p14:sldIdLst>
        </p14:section>
        <p14:section name="Manipulating Strings" id="{4F292909-1B7D-40DF-82DD-66B412164F61}">
          <p14:sldIdLst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Other String Operations" id="{E9A42B2B-DA87-48CB-A152-B032C727EFC4}">
          <p14:sldIdLst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Building and Modifying Strings" id="{81D2CB48-273A-43B8-9596-1EAD85F95869}">
          <p14:sldIdLst>
            <p14:sldId id="486"/>
            <p14:sldId id="487"/>
            <p14:sldId id="488"/>
            <p14:sldId id="489"/>
            <p14:sldId id="490"/>
            <p14:sldId id="491"/>
            <p14:sldId id="492"/>
          </p14:sldIdLst>
        </p14:section>
        <p14:section name="Regular Expressions" id="{C26D8618-AB4A-4067-AF04-093F256AA5F8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Backreference Constructs" id="{92EB2F62-5D24-4E9B-89CF-2FD38F155B65}">
          <p14:sldIdLst>
            <p14:sldId id="504"/>
            <p14:sldId id="505"/>
            <p14:sldId id="506"/>
          </p14:sldIdLst>
        </p14:section>
        <p14:section name="RegEx using built-in Regex classes" id="{302A92F4-F2B8-479D-A6E2-EC86D23CB92E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86" d="100"/>
          <a:sy n="86" d="100"/>
        </p:scale>
        <p:origin x="45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5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8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623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88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0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24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6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391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854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854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29.xml"/><Relationship Id="rId1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slide" Target="slide40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slide" Target="slide15.xml"/><Relationship Id="rId19" Type="http://schemas.openxmlformats.org/officeDocument/2006/relationships/slide" Target="slide52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38.png"/><Relationship Id="rId4" Type="http://schemas.openxmlformats.org/officeDocument/2006/relationships/hyperlink" Target="http://www.regexteste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3g8g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judge.softuni.bg/Contests/Practice/Index/854#4" TargetMode="External"/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regex101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854#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Strings, Regular Expressions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Strings and 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730101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406418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CAC465-C376-4463-AA0C-7254DB2F2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3048000"/>
            <a:ext cx="3889108" cy="1558706"/>
          </a:xfrm>
          <a:prstGeom prst="rect">
            <a:avLst/>
          </a:prstGeom>
        </p:spPr>
      </p:pic>
      <p:pic>
        <p:nvPicPr>
          <p:cNvPr id="16" name="image2.jpeg">
            <a:extLst>
              <a:ext uri="{FF2B5EF4-FFF2-40B4-BE49-F238E27FC236}">
                <a16:creationId xmlns:a16="http://schemas.microsoft.com/office/drawing/2014/main" id="{F6881BD6-946E-47A4-AF86-9F99F4EC133F}"/>
              </a:ext>
            </a:extLst>
          </p:cNvPr>
          <p:cNvPicPr>
            <a:picLocks/>
          </p:cNvPicPr>
          <p:nvPr/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8442110" y="4831811"/>
            <a:ext cx="3124200" cy="1306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https://judge.softuni.bg/Contests/Practice/Index/854#1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/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https://judge.softuni.bg/Contests/Practice/Index/854#2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1AF43EB-4F77-465B-8A22-F357D878E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832957"/>
                  </p:ext>
                </p:extLst>
              </p:nvPr>
            </p:nvGraphicFramePr>
            <p:xfrm>
              <a:off x="761205" y="1628528"/>
              <a:ext cx="3200003" cy="1800471"/>
            </p:xfrm>
            <a:graphic>
              <a:graphicData uri="http://schemas.microsoft.com/office/powerpoint/2016/slidezoom">
                <pslz:sldZm>
                  <pslz:sldZmObj sldId="467" cId="953618561">
                    <pslz:zmPr id="{C7A6620E-81E2-4528-BC2A-09EF75A10BB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1AF43EB-4F77-465B-8A22-F357D878E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205" y="1628528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3AF5669-BE59-45D9-8D46-96EAD7B99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262166"/>
                  </p:ext>
                </p:extLst>
              </p:nvPr>
            </p:nvGraphicFramePr>
            <p:xfrm>
              <a:off x="4494411" y="1628529"/>
              <a:ext cx="3200003" cy="1800471"/>
            </p:xfrm>
            <a:graphic>
              <a:graphicData uri="http://schemas.microsoft.com/office/powerpoint/2016/slidezoom">
                <pslz:sldZm>
                  <pslz:sldZmObj sldId="471" cId="3374437428">
                    <pslz:zmPr id="{616D2B2A-01D1-45B8-87B9-233F26D7957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3AF5669-BE59-45D9-8D46-96EAD7B99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4411" y="1628529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B83C5563-7AF0-4070-A0A1-74B5BC683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367632"/>
                  </p:ext>
                </p:extLst>
              </p:nvPr>
            </p:nvGraphicFramePr>
            <p:xfrm>
              <a:off x="8228012" y="1628529"/>
              <a:ext cx="3200003" cy="1800471"/>
            </p:xfrm>
            <a:graphic>
              <a:graphicData uri="http://schemas.microsoft.com/office/powerpoint/2016/slidezoom">
                <pslz:sldZm>
                  <pslz:sldZmObj sldId="479" cId="141212560">
                    <pslz:zmPr id="{D68D9C2C-136B-4C5F-9904-3552379F2C0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83C5563-7AF0-4070-A0A1-74B5BC683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8012" y="1628529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3A10C20-9865-461B-A9F9-B495807F52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3576473"/>
                  </p:ext>
                </p:extLst>
              </p:nvPr>
            </p:nvGraphicFramePr>
            <p:xfrm>
              <a:off x="761206" y="4296019"/>
              <a:ext cx="3200003" cy="1800471"/>
            </p:xfrm>
            <a:graphic>
              <a:graphicData uri="http://schemas.microsoft.com/office/powerpoint/2016/slidezoom">
                <pslz:sldZm>
                  <pslz:sldZmObj sldId="493" cId="983804540">
                    <pslz:zmPr id="{DD7B10CE-B64C-4770-8C5E-4B585D2A96A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3A10C20-9865-461B-A9F9-B495807F52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1206" y="4296019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09F8AED-33E7-4FCF-A1C2-8CB9661FA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4005815"/>
                  </p:ext>
                </p:extLst>
              </p:nvPr>
            </p:nvGraphicFramePr>
            <p:xfrm>
              <a:off x="4484883" y="4296020"/>
              <a:ext cx="3200003" cy="1800471"/>
            </p:xfrm>
            <a:graphic>
              <a:graphicData uri="http://schemas.microsoft.com/office/powerpoint/2016/slidezoom">
                <pslz:sldZm>
                  <pslz:sldZmObj sldId="504" cId="3587359635">
                    <pslz:zmPr id="{EC338CC6-E268-4C2C-BA9A-422DD5E5044A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09F8AED-33E7-4FCF-A1C2-8CB9661FA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4883" y="4296020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CF1F59F8-2EB7-4801-A947-CF5C7B20E8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370198"/>
                  </p:ext>
                </p:extLst>
              </p:nvPr>
            </p:nvGraphicFramePr>
            <p:xfrm>
              <a:off x="8228012" y="4296021"/>
              <a:ext cx="3200003" cy="1800471"/>
            </p:xfrm>
            <a:graphic>
              <a:graphicData uri="http://schemas.microsoft.com/office/powerpoint/2016/slidezoom">
                <pslz:sldZm>
                  <pslz:sldZmObj sldId="516" cId="189158623">
                    <pslz:zmPr id="{EC630780-C959-4E59-9711-C7A8CDA73A4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3" cy="18004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F1F59F8-2EB7-4801-A947-CF5C7B20E8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8012" y="4296021"/>
                <a:ext cx="3200003" cy="18004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/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098667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46212" y="5035435"/>
            <a:ext cx="8938472" cy="1365365"/>
          </a:xfrm>
        </p:spPr>
        <p:txBody>
          <a:bodyPr/>
          <a:lstStyle/>
          <a:p>
            <a:r>
              <a:rPr lang="en-US" dirty="0"/>
              <a:t>RegEx Language Syntax, Character Classes, Quantifiers, Anchors, Groups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2823313" y="838200"/>
            <a:ext cx="6083410" cy="293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extended-softuni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/>
              <a:t>(regex)</a:t>
            </a:r>
            <a:endParaRPr lang="bg-BG" sz="3200" dirty="0"/>
          </a:p>
          <a:p>
            <a:pPr lvl="1"/>
            <a:r>
              <a:rPr lang="en-US" dirty="0"/>
              <a:t>Match text by pattern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Patterns </a:t>
            </a:r>
            <a:r>
              <a:rPr lang="en-US" sz="3200" dirty="0"/>
              <a:t>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Play with regex live at: </a:t>
            </a:r>
            <a:r>
              <a:rPr lang="en-US" sz="3200" dirty="0">
                <a:hlinkClick r:id="rId2"/>
              </a:rPr>
              <a:t>regexr.com</a:t>
            </a:r>
            <a:r>
              <a:rPr lang="en-US" sz="3200" dirty="0"/>
              <a:t>, </a:t>
            </a:r>
            <a:r>
              <a:rPr lang="en-US" sz="3200" dirty="0">
                <a:hlinkClick r:id="rId3"/>
              </a:rPr>
              <a:t>regex101.com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regextester.com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Regular Expressions?</a:t>
            </a:r>
          </a:p>
        </p:txBody>
      </p:sp>
      <p:pic>
        <p:nvPicPr>
          <p:cNvPr id="21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4341B6DC-8542-4075-951D-80F83933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3721810"/>
            <a:ext cx="1923649" cy="19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2.jpeg">
            <a:extLst>
              <a:ext uri="{FF2B5EF4-FFF2-40B4-BE49-F238E27FC236}">
                <a16:creationId xmlns:a16="http://schemas.microsoft.com/office/drawing/2014/main" id="{AB8EA9A1-A7EF-4669-96EC-7EBA1715A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8543370" y="1295400"/>
            <a:ext cx="2979891" cy="1724442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1A18CB-8E47-4759-B05F-C4065F20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23" y="5059219"/>
            <a:ext cx="8938472" cy="820600"/>
          </a:xfrm>
        </p:spPr>
        <p:txBody>
          <a:bodyPr/>
          <a:lstStyle/>
          <a:p>
            <a:r>
              <a:rPr lang="en-US" dirty="0"/>
              <a:t>Playing with </a:t>
            </a:r>
            <a:r>
              <a:rPr lang="en-US" dirty="0">
                <a:hlinkClick r:id="rId2"/>
              </a:rPr>
              <a:t>regexr.com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78A91D-35FF-43E3-AE54-6C353DC35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223" y="59411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EB710-8323-4F92-9673-0A0CFD2B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55" y="914400"/>
            <a:ext cx="6763810" cy="3850728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35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Regular expressions (regex) describe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pattern</a:t>
            </a:r>
          </a:p>
          <a:p>
            <a:r>
              <a:rPr lang="en-US" dirty="0"/>
              <a:t>Used to find / extract / replace / split data from text by pattern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Regular Expression Pattern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3975633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4685701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395769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 …  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316069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matches</a:t>
            </a:r>
          </a:p>
        </p:txBody>
      </p:sp>
      <p:sp>
        <p:nvSpPr>
          <p:cNvPr id="18" name="Rounded Rectangle 5"/>
          <p:cNvSpPr/>
          <p:nvPr/>
        </p:nvSpPr>
        <p:spPr>
          <a:xfrm>
            <a:off x="1440496" y="4053678"/>
            <a:ext cx="6428424" cy="444063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5"/>
          <p:cNvSpPr/>
          <p:nvPr/>
        </p:nvSpPr>
        <p:spPr>
          <a:xfrm>
            <a:off x="1440497" y="4779219"/>
            <a:ext cx="5961063" cy="455122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5"/>
          <p:cNvSpPr/>
          <p:nvPr/>
        </p:nvSpPr>
        <p:spPr>
          <a:xfrm>
            <a:off x="3449780" y="5478181"/>
            <a:ext cx="6608620" cy="467360"/>
          </a:xfrm>
          <a:prstGeom prst="roundRect">
            <a:avLst/>
          </a:prstGeom>
          <a:solidFill>
            <a:srgbClr val="F6A35E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99F669-A48D-469A-8F30-B533FA4A160D}"/>
              </a:ext>
            </a:extLst>
          </p:cNvPr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your regex here: </a:t>
            </a:r>
            <a:r>
              <a:rPr lang="en-US" dirty="0">
                <a:hlinkClick r:id="rId2"/>
              </a:rPr>
              <a:t>http://regexr.com/3g8gc</a:t>
            </a:r>
            <a:r>
              <a:rPr lang="bg-B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8" grpId="0" animBg="1"/>
      <p:bldP spid="19" grpId="0" animBg="1"/>
      <p:bldP spid="20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noProof="1"/>
              <a:t> </a:t>
            </a:r>
            <a:r>
              <a:rPr lang="en-US" noProof="1"/>
              <a:t>– </a:t>
            </a:r>
            <a:r>
              <a:rPr lang="en-US" sz="3200" noProof="1"/>
              <a:t>character range: m</a:t>
            </a:r>
            <a:r>
              <a:rPr lang="en-US" noProof="1"/>
              <a:t>atches any digit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Ranges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86239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606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spc="2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225627"/>
            <a:ext cx="10363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4560" y="2076049"/>
            <a:ext cx="296284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2164080" y="2076050"/>
            <a:ext cx="318453" cy="43180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ounded Rectangle 12"/>
          <p:cNvSpPr/>
          <p:nvPr/>
        </p:nvSpPr>
        <p:spPr>
          <a:xfrm>
            <a:off x="2914332" y="2076049"/>
            <a:ext cx="307859" cy="4318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ounded Rectangle 17"/>
          <p:cNvSpPr/>
          <p:nvPr/>
        </p:nvSpPr>
        <p:spPr>
          <a:xfrm>
            <a:off x="929640" y="3694612"/>
            <a:ext cx="296284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558620" y="5302859"/>
            <a:ext cx="939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F0CABE6B-1EE6-4FB6-AF94-4DE9578BC9D5}"/>
              </a:ext>
            </a:extLst>
          </p:cNvPr>
          <p:cNvSpPr/>
          <p:nvPr/>
        </p:nvSpPr>
        <p:spPr>
          <a:xfrm>
            <a:off x="10329933" y="5302859"/>
            <a:ext cx="558151" cy="41503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8A6D7E8E-1F3D-466A-9D7F-75F13E5D0D0E}"/>
              </a:ext>
            </a:extLst>
          </p:cNvPr>
          <p:cNvSpPr/>
          <p:nvPr/>
        </p:nvSpPr>
        <p:spPr>
          <a:xfrm>
            <a:off x="146145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D0A457F7-D05C-471C-B470-D1DA86C79CB3}"/>
              </a:ext>
            </a:extLst>
          </p:cNvPr>
          <p:cNvSpPr/>
          <p:nvPr/>
        </p:nvSpPr>
        <p:spPr>
          <a:xfrm>
            <a:off x="194258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BE0E685E-7BE8-4FAF-8239-4C917421A277}"/>
              </a:ext>
            </a:extLst>
          </p:cNvPr>
          <p:cNvSpPr/>
          <p:nvPr/>
        </p:nvSpPr>
        <p:spPr>
          <a:xfrm>
            <a:off x="2449112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DF45CACF-577C-4C52-863F-314A5D1E8A81}"/>
              </a:ext>
            </a:extLst>
          </p:cNvPr>
          <p:cNvSpPr/>
          <p:nvPr/>
        </p:nvSpPr>
        <p:spPr>
          <a:xfrm>
            <a:off x="2955642" y="3694612"/>
            <a:ext cx="22940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B4A15921-BD02-4625-ACA0-51DDB4EB631E}"/>
              </a:ext>
            </a:extLst>
          </p:cNvPr>
          <p:cNvSpPr/>
          <p:nvPr/>
        </p:nvSpPr>
        <p:spPr>
          <a:xfrm>
            <a:off x="3213620" y="3694612"/>
            <a:ext cx="214172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13B0AEC8-DCA2-49B5-9D26-1DABBF7B760C}"/>
              </a:ext>
            </a:extLst>
          </p:cNvPr>
          <p:cNvSpPr/>
          <p:nvPr/>
        </p:nvSpPr>
        <p:spPr>
          <a:xfrm>
            <a:off x="3456370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0B1DBF0C-1FF4-4FF1-A8D1-CAE95D506E7A}"/>
              </a:ext>
            </a:extLst>
          </p:cNvPr>
          <p:cNvSpPr/>
          <p:nvPr/>
        </p:nvSpPr>
        <p:spPr>
          <a:xfrm>
            <a:off x="3943715" y="3694612"/>
            <a:ext cx="247285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0FCE394F-D2C8-4A01-AEED-5CF6B2F51A95}"/>
              </a:ext>
            </a:extLst>
          </p:cNvPr>
          <p:cNvSpPr/>
          <p:nvPr/>
        </p:nvSpPr>
        <p:spPr>
          <a:xfrm>
            <a:off x="4219505" y="3694612"/>
            <a:ext cx="21353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E312A4FF-0DCC-463E-B30B-40DA02BADCB6}"/>
              </a:ext>
            </a:extLst>
          </p:cNvPr>
          <p:cNvSpPr/>
          <p:nvPr/>
        </p:nvSpPr>
        <p:spPr>
          <a:xfrm>
            <a:off x="4456593" y="3694612"/>
            <a:ext cx="26055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1B15D23F-03D0-4166-AD9E-302CBB49E93B}"/>
              </a:ext>
            </a:extLst>
          </p:cNvPr>
          <p:cNvSpPr/>
          <p:nvPr/>
        </p:nvSpPr>
        <p:spPr>
          <a:xfrm>
            <a:off x="2750162" y="3694612"/>
            <a:ext cx="171790" cy="40169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12" grpId="0" animBg="1"/>
      <p:bldP spid="13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Classes: Predefined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839211"/>
            <a:ext cx="10363200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aBcd 09_ &amp;*^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5816" y="1921396"/>
            <a:ext cx="1044546" cy="47456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933109" y="1921396"/>
            <a:ext cx="790178" cy="474563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792487" y="3331142"/>
            <a:ext cx="205450" cy="47885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723287" y="3329213"/>
            <a:ext cx="932725" cy="480787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noProof="1">
                <a:cs typeface="Consolas" panose="020B0609020204030204" pitchFamily="49" charset="0"/>
              </a:rPr>
              <a:t> –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exactly 3 </a:t>
            </a:r>
            <a:r>
              <a:rPr lang="en-US" noProof="1"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84377" y="170630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852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69553" y="1762720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046982-889B-43F5-BA2B-4BE7F473408F}"/>
              </a:ext>
            </a:extLst>
          </p:cNvPr>
          <p:cNvSpPr/>
          <p:nvPr/>
        </p:nvSpPr>
        <p:spPr>
          <a:xfrm>
            <a:off x="4232057" y="178503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Rounded Rectangle 23">
            <a:extLst>
              <a:ext uri="{FF2B5EF4-FFF2-40B4-BE49-F238E27FC236}">
                <a16:creationId xmlns:a16="http://schemas.microsoft.com/office/drawing/2014/main" id="{7EE2EF26-6570-4072-BCE5-851F6EC643C8}"/>
              </a:ext>
            </a:extLst>
          </p:cNvPr>
          <p:cNvSpPr/>
          <p:nvPr/>
        </p:nvSpPr>
        <p:spPr>
          <a:xfrm>
            <a:off x="8543937" y="1762720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77CA61-A530-4E9D-9FE8-736FD0FA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3108354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DF1277-2A2F-4A3F-A298-7FA839E5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3110577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1A06446F-11DE-4BBF-8605-517C99CD368B}"/>
              </a:ext>
            </a:extLst>
          </p:cNvPr>
          <p:cNvSpPr/>
          <p:nvPr/>
        </p:nvSpPr>
        <p:spPr>
          <a:xfrm>
            <a:off x="5369553" y="3164774"/>
            <a:ext cx="2833052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9197C1B-F0BA-44A2-BBB5-45E2F39CDCA0}"/>
              </a:ext>
            </a:extLst>
          </p:cNvPr>
          <p:cNvSpPr/>
          <p:nvPr/>
        </p:nvSpPr>
        <p:spPr>
          <a:xfrm>
            <a:off x="4232057" y="3187085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C4F213-9490-4E85-9D34-1330AFF3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4480059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F756FF-C49B-4E33-8417-D0C23893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4482282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ounded Rectangle 23">
            <a:extLst>
              <a:ext uri="{FF2B5EF4-FFF2-40B4-BE49-F238E27FC236}">
                <a16:creationId xmlns:a16="http://schemas.microsoft.com/office/drawing/2014/main" id="{84A3F593-AF05-4B9C-8B43-DDBAF382A980}"/>
              </a:ext>
            </a:extLst>
          </p:cNvPr>
          <p:cNvSpPr/>
          <p:nvPr/>
        </p:nvSpPr>
        <p:spPr>
          <a:xfrm>
            <a:off x="5369553" y="4548054"/>
            <a:ext cx="496259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5378BA8-C61F-455C-81EC-9DDB53EBA6C2}"/>
              </a:ext>
            </a:extLst>
          </p:cNvPr>
          <p:cNvSpPr/>
          <p:nvPr/>
        </p:nvSpPr>
        <p:spPr>
          <a:xfrm>
            <a:off x="4232057" y="4558790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4" name="Rounded Rectangle 23">
            <a:extLst>
              <a:ext uri="{FF2B5EF4-FFF2-40B4-BE49-F238E27FC236}">
                <a16:creationId xmlns:a16="http://schemas.microsoft.com/office/drawing/2014/main" id="{6999EB86-7F40-4EB4-B260-E68A646C9ECD}"/>
              </a:ext>
            </a:extLst>
          </p:cNvPr>
          <p:cNvSpPr/>
          <p:nvPr/>
        </p:nvSpPr>
        <p:spPr>
          <a:xfrm>
            <a:off x="8543937" y="4548054"/>
            <a:ext cx="252200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9CC83B-9D95-4CE6-98F3-9938FC46E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377" y="5956310"/>
            <a:ext cx="4419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 a+b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3E989C-C1E0-489C-9E5A-1D4815DC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5958533"/>
            <a:ext cx="28956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\+\d{3}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ounded Rectangle 23">
            <a:extLst>
              <a:ext uri="{FF2B5EF4-FFF2-40B4-BE49-F238E27FC236}">
                <a16:creationId xmlns:a16="http://schemas.microsoft.com/office/drawing/2014/main" id="{21BD1CAD-9905-439D-A26B-C0D202C7F43C}"/>
              </a:ext>
            </a:extLst>
          </p:cNvPr>
          <p:cNvSpPr/>
          <p:nvPr/>
        </p:nvSpPr>
        <p:spPr>
          <a:xfrm>
            <a:off x="5369553" y="6024305"/>
            <a:ext cx="909327" cy="43308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78B155E-6D09-439E-89F2-03016ABE7C30}"/>
              </a:ext>
            </a:extLst>
          </p:cNvPr>
          <p:cNvSpPr/>
          <p:nvPr/>
        </p:nvSpPr>
        <p:spPr>
          <a:xfrm>
            <a:off x="4232057" y="6035041"/>
            <a:ext cx="458788" cy="39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to look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characters </a:t>
            </a:r>
            <a:r>
              <a:rPr lang="en-US" dirty="0"/>
              <a:t>like new lines, tabs, dots, slashes, brackets,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escaping </a:t>
            </a:r>
            <a:r>
              <a:rPr lang="en-US" dirty="0"/>
              <a:t>in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dirty="0"/>
              <a:t> like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541693"/>
            <a:ext cx="10363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84212" y="2526599"/>
            <a:ext cx="2523078" cy="695598"/>
          </a:xfrm>
          <a:prstGeom prst="wedgeRoundRectCallout">
            <a:avLst>
              <a:gd name="adj1" fmla="val -6934"/>
              <a:gd name="adj2" fmla="val 87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</a:t>
            </a:r>
            <a:r>
              <a:rPr lang="en-US" sz="2800" noProof="1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4026852" y="2739923"/>
            <a:ext cx="2905760" cy="1058310"/>
          </a:xfrm>
          <a:prstGeom prst="wedgeRoundRectCallout">
            <a:avLst>
              <a:gd name="adj1" fmla="val -71451"/>
              <a:gd name="adj2" fmla="val 463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 line</a:t>
            </a:r>
            <a:r>
              <a:rPr lang="en-US" sz="2800" noProof="1">
                <a:solidFill>
                  <a:srgbClr val="FFFFFF"/>
                </a:solidFill>
              </a:rPr>
              <a:t> comes at the 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420380"/>
            <a:ext cx="548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39140" y="3629324"/>
            <a:ext cx="2316480" cy="3428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39140" y="4059853"/>
            <a:ext cx="3995420" cy="353060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729740" y="3587413"/>
            <a:ext cx="269240" cy="421640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730692" y="5450860"/>
            <a:ext cx="433388" cy="468683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733040" y="5450860"/>
            <a:ext cx="391160" cy="468683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970212" y="3587413"/>
            <a:ext cx="187008" cy="421640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the match must start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beginning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the match must occur at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of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text</a:t>
            </a:r>
            <a:r>
              <a:rPr lang="en-US" noProof="1">
                <a:cs typeface="Consolas" panose="020B0609020204030204" pitchFamily="49" charset="0"/>
              </a:rPr>
              <a:t> 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line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Use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multiline matching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flag) to match the end of line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534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99431"/>
            <a:ext cx="10287000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30817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68647" y="3391534"/>
            <a:ext cx="216554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11" name="Rounded Rectangle 10"/>
          <p:cNvSpPr/>
          <p:nvPr/>
        </p:nvSpPr>
        <p:spPr>
          <a:xfrm>
            <a:off x="968647" y="4294722"/>
            <a:ext cx="1479740" cy="46632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a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noProof="1"/>
              <a:t>Find those which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names</a:t>
            </a:r>
          </a:p>
          <a:p>
            <a:pPr lvl="1"/>
            <a:r>
              <a:rPr lang="en-US" noProof="1"/>
              <a:t>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full name</a:t>
            </a:r>
            <a:r>
              <a:rPr lang="en-US" noProof="1"/>
              <a:t> consists of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noProof="1"/>
              <a:t>(space-separated)</a:t>
            </a:r>
          </a:p>
          <a:p>
            <a:pPr lvl="2"/>
            <a:r>
              <a:rPr lang="en-US" noProof="1"/>
              <a:t>Word are: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uppercase latin letter </a:t>
            </a:r>
            <a:r>
              <a:rPr lang="en-US" noProof="1"/>
              <a:t>+ several lowercase latim letters</a:t>
            </a:r>
          </a:p>
          <a:p>
            <a:pPr lvl="1"/>
            <a:r>
              <a:rPr lang="en-US" noProof="1"/>
              <a:t>Use online regex matcher like </a:t>
            </a:r>
            <a:r>
              <a:rPr lang="en-US" noProof="1">
                <a:hlinkClick r:id="rId3"/>
              </a:rPr>
              <a:t>RegXr</a:t>
            </a:r>
            <a:r>
              <a:rPr lang="en-US" noProof="1"/>
              <a:t> </a:t>
            </a:r>
            <a:r>
              <a:rPr lang="en-US" dirty="0"/>
              <a:t>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80" y="1270452"/>
            <a:ext cx="2204132" cy="545467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7299"/>
          <a:stretch/>
        </p:blipFill>
        <p:spPr>
          <a:xfrm>
            <a:off x="9909142" y="2133810"/>
            <a:ext cx="1657270" cy="533190"/>
          </a:xfrm>
          <a:prstGeom prst="rect">
            <a:avLst/>
          </a:prstGeom>
          <a:ln>
            <a:solidFill>
              <a:srgbClr val="7676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612" y="4562280"/>
            <a:ext cx="9498549" cy="1705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52771-9300-42EE-B8E3-FBC6A0B6C258}"/>
              </a:ext>
            </a:extLst>
          </p:cNvPr>
          <p:cNvSpPr txBox="1"/>
          <p:nvPr/>
        </p:nvSpPr>
        <p:spPr>
          <a:xfrm>
            <a:off x="796924" y="629416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8"/>
              </a:rPr>
              <a:t>https://judge.softuni.bg/Contests/Practice/Index/854#4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sz="3200" noProof="1">
                <a:latin typeface="+mj-lt"/>
                <a:cs typeface="Consolas" panose="020B0609020204030204" pitchFamily="49" charset="0"/>
              </a:rPr>
              <a:t> – captures the matched subexpression as numbered group</a:t>
            </a:r>
          </a:p>
          <a:p>
            <a:endParaRPr lang="en-US" sz="3200" noProof="1">
              <a:latin typeface="+mj-lt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sz="3200" noProof="1">
                <a:cs typeface="Consolas" panose="020B0609020204030204" pitchFamily="49" charset="0"/>
              </a:rPr>
              <a:t> – defines a non-capturing group</a:t>
            </a:r>
          </a:p>
          <a:p>
            <a:endParaRPr lang="en-US" sz="3200" noProof="1"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sz="3200" noProof="1">
                <a:cs typeface="Consolas" panose="020B0609020204030204" pitchFamily="49" charset="0"/>
              </a:rPr>
              <a:t> – defines a named 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392978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2375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0172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57749"/>
            <a:ext cx="47085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847633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847633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531" y="3910308"/>
            <a:ext cx="892810" cy="35631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70373" y="5257800"/>
            <a:ext cx="766244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?&lt;day&gt;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?&lt;month&gt;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\w{3})-(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?&lt;year&gt;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\d{4})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311721" y="5253335"/>
            <a:ext cx="204049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7" name="Rounded Rectangle 15"/>
          <p:cNvSpPr/>
          <p:nvPr/>
        </p:nvSpPr>
        <p:spPr>
          <a:xfrm>
            <a:off x="9366897" y="5324355"/>
            <a:ext cx="1896469" cy="324348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17"/>
          <p:cNvSpPr/>
          <p:nvPr/>
        </p:nvSpPr>
        <p:spPr>
          <a:xfrm>
            <a:off x="9894075" y="5295939"/>
            <a:ext cx="533400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17"/>
          <p:cNvSpPr/>
          <p:nvPr/>
        </p:nvSpPr>
        <p:spPr>
          <a:xfrm>
            <a:off x="9372229" y="5295939"/>
            <a:ext cx="397183" cy="388801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ounded Rectangle 17"/>
          <p:cNvSpPr/>
          <p:nvPr/>
        </p:nvSpPr>
        <p:spPr>
          <a:xfrm>
            <a:off x="10555369" y="5295939"/>
            <a:ext cx="710334" cy="393678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4CDDCB9-7E99-438E-B084-203948179C20}"/>
              </a:ext>
            </a:extLst>
          </p:cNvPr>
          <p:cNvSpPr/>
          <p:nvPr/>
        </p:nvSpPr>
        <p:spPr>
          <a:xfrm>
            <a:off x="4722812" y="2473125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467049-FDAF-4FB6-9AF9-4C5AB41B7CDD}"/>
              </a:ext>
            </a:extLst>
          </p:cNvPr>
          <p:cNvSpPr/>
          <p:nvPr/>
        </p:nvSpPr>
        <p:spPr>
          <a:xfrm>
            <a:off x="5332412" y="3916486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52E1EEF-F7E0-4718-9C3A-363626908A7E}"/>
              </a:ext>
            </a:extLst>
          </p:cNvPr>
          <p:cNvSpPr/>
          <p:nvPr/>
        </p:nvSpPr>
        <p:spPr>
          <a:xfrm>
            <a:off x="8742527" y="5317711"/>
            <a:ext cx="439497" cy="35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5" y="5427800"/>
            <a:ext cx="8938472" cy="820600"/>
          </a:xfrm>
        </p:spPr>
        <p:txBody>
          <a:bodyPr/>
          <a:lstStyle/>
          <a:p>
            <a:r>
              <a:rPr lang="en-US" noProof="1"/>
              <a:t>Backreferences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82CBA-5231-46D0-BFCE-32F4CD32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05" y="1306683"/>
            <a:ext cx="7698612" cy="37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capture group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Backreferences Match Previous Groups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10316796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[^&gt;]*&gt;.*?&lt;\/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3B320-8E77-4DAD-B2E6-9F7DA54D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16" y="2979525"/>
            <a:ext cx="10316796" cy="17704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&lt;b&gt;Regular Expressions&lt;/b&gt; are cool!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paragraph&lt;/p&gt; … some text after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&lt;div&gt;I am a&lt;code&gt;DIV&lt;/code&gt;&lt;/div&gt;!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1C881377-4590-4528-982A-D6B168A69E59}"/>
              </a:ext>
            </a:extLst>
          </p:cNvPr>
          <p:cNvSpPr/>
          <p:nvPr/>
        </p:nvSpPr>
        <p:spPr>
          <a:xfrm>
            <a:off x="889662" y="3090448"/>
            <a:ext cx="5943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44301DC4-814A-4A90-9FFE-86AF6CD23439}"/>
              </a:ext>
            </a:extLst>
          </p:cNvPr>
          <p:cNvSpPr/>
          <p:nvPr/>
        </p:nvSpPr>
        <p:spPr>
          <a:xfrm>
            <a:off x="889662" y="3624583"/>
            <a:ext cx="528095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031DBFB4-86F6-4EB7-88CB-0567B39BDA91}"/>
              </a:ext>
            </a:extLst>
          </p:cNvPr>
          <p:cNvSpPr/>
          <p:nvPr/>
        </p:nvSpPr>
        <p:spPr>
          <a:xfrm>
            <a:off x="2436812" y="4156172"/>
            <a:ext cx="7467600" cy="478266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6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B8F456D4-A99C-48F0-9FED-E9372D7F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2.jpeg">
            <a:extLst>
              <a:ext uri="{FF2B5EF4-FFF2-40B4-BE49-F238E27FC236}">
                <a16:creationId xmlns:a16="http://schemas.microsoft.com/office/drawing/2014/main" id="{A9C3A231-9ECB-42BB-BFAC-F75D39604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06819"/>
            <a:ext cx="89384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08787"/>
            <a:ext cx="8938472" cy="719034"/>
          </a:xfrm>
        </p:spPr>
        <p:txBody>
          <a:bodyPr/>
          <a:lstStyle/>
          <a:p>
            <a:r>
              <a:rPr lang="en-US" dirty="0"/>
              <a:t>Using .NET Built-In Regex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216"/>
          <a:stretch/>
        </p:blipFill>
        <p:spPr>
          <a:xfrm>
            <a:off x="2132012" y="820060"/>
            <a:ext cx="7924800" cy="3904340"/>
          </a:xfrm>
          <a:prstGeom prst="roundRect">
            <a:avLst>
              <a:gd name="adj" fmla="val 8965"/>
            </a:avLst>
          </a:prstGeom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4712" y="2629268"/>
            <a:ext cx="10439400" cy="36191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pattern = @"A\w+";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Regex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Determines whether the text matches given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743200"/>
            <a:ext cx="1051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\d{4}-\d{2}-\d{2}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containsValidDate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IsMatch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bg-BG" noProof="1">
                <a:cs typeface="Consolas" panose="020B0609020204030204" pitchFamily="49" charset="0"/>
              </a:rPr>
              <a:t>Р</a:t>
            </a:r>
            <a:r>
              <a:rPr lang="en-US" noProof="1">
                <a:cs typeface="Consolas" panose="020B0609020204030204" pitchFamily="49" charset="0"/>
              </a:rPr>
              <a:t>eturns the first match of given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631281"/>
            <a:ext cx="110490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([A-Z][a-z]+): (\d+)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871553"/>
            <a:ext cx="10439400" cy="4508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in 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Found 2 matches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Nakov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82361"/>
            <a:ext cx="10693285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some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text</a:t>
            </a:r>
            <a:endParaRPr lang="en-US" dirty="0"/>
          </a:p>
          <a:p>
            <a:pPr lvl="1"/>
            <a:r>
              <a:rPr lang="en-US" dirty="0"/>
              <a:t>Replace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&lt;a&gt;</a:t>
            </a:r>
            <a:r>
              <a:rPr lang="en-US" dirty="0"/>
              <a:t> tags in it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[URL]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https://judge.softuni.bg/Contests/Practice/Index/854#9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89012" y="2848906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&lt;a</a:t>
            </a:r>
            <a:r>
              <a:rPr lang="en-US" sz="3000" noProof="1"/>
              <a:t> href="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3000" noProof="1"/>
              <a:t>SoftUni&lt;/a&gt;&lt;/li&gt;&lt;/ul&gt;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5767544" y="3834755"/>
            <a:ext cx="653736" cy="515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9012" y="4790278"/>
            <a:ext cx="102108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noProof="1"/>
              <a:t>&lt;ul&gt; &lt;li&gt;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[URL </a:t>
            </a:r>
            <a:r>
              <a:rPr lang="en-US" sz="3000" noProof="1"/>
              <a:t>href=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http://softuni.bg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noProof="1"/>
              <a:t>SoftUni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[/URL]</a:t>
            </a:r>
            <a:r>
              <a:rPr lang="en-US" sz="3000" noProof="1"/>
              <a:t>&lt;/li&gt;&lt;/ul&gt;</a:t>
            </a:r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pPr marL="304747" lvl="1"/>
            <a:r>
              <a:rPr lang="en-US" sz="3400" dirty="0"/>
              <a:t>Strings are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(read-only) sequences of characters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596001" y="3158926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154362" y="3087992"/>
            <a:ext cx="3224100" cy="265292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674912" y="3944948"/>
              <a:ext cx="139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35" y="4624305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43000"/>
            <a:ext cx="11125200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(text != "end")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pattern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&lt;a.*?href.*?=(.*)&gt;(.*?)&lt;\/a&gt;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replacement = @"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[URL href=$1]$2[/URL]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replaced = Regex.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text, pattern, replacement);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Console.WriteLine(replaced);</a:t>
            </a: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Console.ReadLine();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819400"/>
            <a:ext cx="10744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Split(text, pattern)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noProof="1"/>
              <a:t>Built-in RegEx .NET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FF82-5FB7-4C06-9102-06C6F65F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6" y="934432"/>
            <a:ext cx="3524026" cy="3637568"/>
          </a:xfrm>
          <a:prstGeom prst="rect">
            <a:avLst/>
          </a:prstGeom>
        </p:spPr>
      </p:pic>
      <p:pic>
        <p:nvPicPr>
          <p:cNvPr id="7" name="Picture 4" descr="Резултат с изображение за regex icon">
            <a:extLst>
              <a:ext uri="{FF2B5EF4-FFF2-40B4-BE49-F238E27FC236}">
                <a16:creationId xmlns:a16="http://schemas.microsoft.com/office/drawing/2014/main" id="{3B8C78F2-946D-43C6-81C9-1719B91C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90" y="1773402"/>
            <a:ext cx="1976630" cy="19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.jpeg">
            <a:extLst>
              <a:ext uri="{FF2B5EF4-FFF2-40B4-BE49-F238E27FC236}">
                <a16:creationId xmlns:a16="http://schemas.microsoft.com/office/drawing/2014/main" id="{13F6F8F7-8D61-496F-8BD8-676690C70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46212" y="1763242"/>
            <a:ext cx="2462720" cy="1979948"/>
          </a:xfrm>
          <a:prstGeom prst="roundRect">
            <a:avLst>
              <a:gd name="adj" fmla="val 14083"/>
            </a:avLst>
          </a:prstGeom>
          <a:ln>
            <a:solidFill>
              <a:schemeClr val="tx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8663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Strings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2800" dirty="0"/>
              <a:t> sequences of Unicode characters</a:t>
            </a:r>
          </a:p>
          <a:p>
            <a:pPr>
              <a:lnSpc>
                <a:spcPct val="110000"/>
              </a:lnSpc>
            </a:pPr>
            <a:endParaRPr lang="en-US" sz="2800" noProof="1"/>
          </a:p>
          <a:p>
            <a:pPr>
              <a:lnSpc>
                <a:spcPct val="110000"/>
              </a:lnSpc>
            </a:pPr>
            <a:r>
              <a:rPr lang="en-US" sz="2800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sz="2600" noProof="1"/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sz="2600" noProof="1"/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sz="2600" noProof="1"/>
              <a:t>,</a:t>
            </a:r>
            <a:br>
              <a:rPr lang="en-US" sz="2600" noProof="1"/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sz="2600" noProof="1"/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sz="2600" noProof="1"/>
              <a:t>,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sz="2600" noProof="1"/>
              <a:t>, …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000" dirty="0"/>
              <a:t>describe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sz="3000" dirty="0"/>
              <a:t> for </a:t>
            </a:r>
            <a:br>
              <a:rPr lang="en-US" sz="3000" dirty="0"/>
            </a:br>
            <a:r>
              <a:rPr lang="en-US" sz="3000" dirty="0"/>
              <a:t>searching through text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Can utilize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character classes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groups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quantifiers </a:t>
            </a:r>
            <a:r>
              <a:rPr lang="en-US" sz="2800" dirty="0"/>
              <a:t>and more</a:t>
            </a:r>
          </a:p>
          <a:p>
            <a:pPr lvl="1">
              <a:lnSpc>
                <a:spcPct val="110000"/>
              </a:lnSpc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91" y="1793350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00490" y="2297375"/>
            <a:ext cx="2106858" cy="2280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8DB978-8A44-4DBA-ADA3-8743505B8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793964"/>
            <a:ext cx="4724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E1A64-E2D2-433E-A7ED-D63D01F808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"/>
          <a:stretch/>
        </p:blipFill>
        <p:spPr>
          <a:xfrm>
            <a:off x="7331787" y="5088965"/>
            <a:ext cx="4419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</a:t>
            </a:r>
            <a:r>
              <a:rPr lang="en-US" dirty="0"/>
              <a:t>. Fund. Extended – Strings and Regex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408</TotalTime>
  <Words>3770</Words>
  <Application>Microsoft Office PowerPoint</Application>
  <PresentationFormat>Custom</PresentationFormat>
  <Paragraphs>639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Strings, Regular Expressions and Text Processing</vt:lpstr>
      <vt:lpstr>Table of Contents</vt:lpstr>
      <vt:lpstr>Have a Question?</vt:lpstr>
      <vt:lpstr>Strings</vt:lpstr>
      <vt:lpstr>Strings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Regular Expressions</vt:lpstr>
      <vt:lpstr>What are Regular Expressions?</vt:lpstr>
      <vt:lpstr>Playing with regexr.com</vt:lpstr>
      <vt:lpstr>Regular Expression Pattern – Example</vt:lpstr>
      <vt:lpstr>Character Classes: Ranges</vt:lpstr>
      <vt:lpstr>Character Classes: Predefined</vt:lpstr>
      <vt:lpstr>Quantifiers</vt:lpstr>
      <vt:lpstr>Character Escapes</vt:lpstr>
      <vt:lpstr>Anchors</vt:lpstr>
      <vt:lpstr>Problem: Match a Full Name</vt:lpstr>
      <vt:lpstr>Grouping Constructs</vt:lpstr>
      <vt:lpstr>Backreferences</vt:lpstr>
      <vt:lpstr>Backreferences Match Previous Groups</vt:lpstr>
      <vt:lpstr>Playing with RegEx</vt:lpstr>
      <vt:lpstr>Regular Expressions</vt:lpstr>
      <vt:lpstr>Regex in C#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 .NET API</vt:lpstr>
      <vt:lpstr>Summary</vt:lpstr>
      <vt:lpstr>Progr. Fund. Extended – Strings and Regex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154</cp:revision>
  <dcterms:created xsi:type="dcterms:W3CDTF">2014-01-02T17:00:34Z</dcterms:created>
  <dcterms:modified xsi:type="dcterms:W3CDTF">2017-11-24T09:54:39Z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